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chemeClr val="bg1">
                <a:lumMod val="0"/>
                <a:lumOff val="10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74627598_gas-kvas-com-p-pushkin-konturnii-risunok-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183"/>
            <a:ext cx="9144000" cy="59167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4293096"/>
            <a:ext cx="5724128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Образы Пушкина </a:t>
            </a:r>
            <a:b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</a:b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 музыке </a:t>
            </a:r>
            <a:b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</a:b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«Руслан и Людмила»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latin typeface="Arial Narrow" pitchFamily="34" charset="0"/>
              </a:rPr>
              <a:t>М.И.Глинка</a:t>
            </a:r>
            <a:r>
              <a:rPr lang="ru-RU" sz="3600" dirty="0" smtClean="0">
                <a:latin typeface="Arial Narrow" pitchFamily="34" charset="0"/>
              </a:rPr>
              <a:t> опера «Руслан и Людмила» -</a:t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>«большая волшебная опера в 5 действиях»</a:t>
            </a:r>
            <a:endParaRPr lang="ru-RU" sz="3600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2000240"/>
            <a:ext cx="3294578" cy="456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2000240"/>
            <a:ext cx="3929090" cy="45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16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Над оперой Глинка работал с 1837 по 1842 год.</a:t>
            </a:r>
          </a:p>
          <a:p>
            <a:pPr marL="0" indent="0" algn="ctr">
              <a:buNone/>
            </a:pPr>
            <a:r>
              <a:rPr lang="ru-RU" dirty="0" err="1" smtClean="0">
                <a:latin typeface="Arial Narrow" pitchFamily="34" charset="0"/>
              </a:rPr>
              <a:t>А.С.Пушкин</a:t>
            </a:r>
            <a:r>
              <a:rPr lang="ru-RU" dirty="0" smtClean="0">
                <a:latin typeface="Arial Narrow" pitchFamily="34" charset="0"/>
              </a:rPr>
              <a:t> должен был написать либретто оперы, но не успел.</a:t>
            </a:r>
          </a:p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В создании либретто принимали участие друзья композитора – </a:t>
            </a:r>
            <a:r>
              <a:rPr lang="ru-RU" dirty="0" err="1" smtClean="0">
                <a:latin typeface="Arial Narrow" pitchFamily="34" charset="0"/>
              </a:rPr>
              <a:t>В.Ширков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Н.Кукольник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М.Гедеонов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Н.Маркевич</a:t>
            </a:r>
            <a:r>
              <a:rPr lang="ru-RU" dirty="0" smtClean="0">
                <a:latin typeface="Arial Narrow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Главная идея оперы – торжество добра, мужества, верности, любви над злом, трусостью и предательством.</a:t>
            </a:r>
          </a:p>
        </p:txBody>
      </p:sp>
    </p:spTree>
    <p:extLst>
      <p:ext uri="{BB962C8B-B14F-4D97-AF65-F5344CB8AC3E}">
        <p14:creationId xmlns:p14="http://schemas.microsoft.com/office/powerpoint/2010/main" xmlns="" val="84332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Опера «Руслан и Людмила» - первая русская сказочно-эпическая опера.</a:t>
            </a:r>
          </a:p>
          <a:p>
            <a:pPr marL="0" indent="0" algn="ctr">
              <a:buNone/>
            </a:pPr>
            <a:r>
              <a:rPr lang="ru-RU" dirty="0">
                <a:latin typeface="Arial Narrow" pitchFamily="34" charset="0"/>
              </a:rPr>
              <a:t>Премьера </a:t>
            </a:r>
            <a:r>
              <a:rPr lang="ru-RU" dirty="0" smtClean="0">
                <a:latin typeface="Arial Narrow" pitchFamily="34" charset="0"/>
              </a:rPr>
              <a:t>состоялась </a:t>
            </a:r>
            <a:r>
              <a:rPr lang="ru-RU" dirty="0">
                <a:latin typeface="Arial Narrow" pitchFamily="34" charset="0"/>
              </a:rPr>
              <a:t>27 ноября 1842 года в Петербурге.</a:t>
            </a:r>
          </a:p>
          <a:p>
            <a:pPr marL="0" indent="0" algn="ctr">
              <a:buNone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419539"/>
            <a:ext cx="6444208" cy="429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2658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Глинка и его либреттисты внесли изменения в действие оперного спектакля и в состав действующих лиц: события происходят в более отдаленное время, у Пушкина отец Людмилы – Киевский князь Владимир, а у Глинки – Светозар; в опере отсутствует третий соперник Руслана – </a:t>
            </a:r>
            <a:r>
              <a:rPr lang="ru-RU" dirty="0" err="1" smtClean="0">
                <a:latin typeface="Arial Narrow" pitchFamily="34" charset="0"/>
              </a:rPr>
              <a:t>Рогдай</a:t>
            </a:r>
            <a:r>
              <a:rPr lang="ru-RU" dirty="0" smtClean="0">
                <a:latin typeface="Arial Narrow" pitchFamily="34" charset="0"/>
              </a:rPr>
              <a:t>; вместо пастушки, о которой мельком упоминается в поэме, в оперу введена </a:t>
            </a:r>
            <a:r>
              <a:rPr lang="ru-RU" dirty="0" err="1" smtClean="0">
                <a:latin typeface="Arial Narrow" pitchFamily="34" charset="0"/>
              </a:rPr>
              <a:t>Горислава</a:t>
            </a:r>
            <a:r>
              <a:rPr lang="ru-RU" dirty="0" smtClean="0">
                <a:latin typeface="Arial Narrow" pitchFamily="34" charset="0"/>
              </a:rPr>
              <a:t> – любящая, верная подруга Ратмира.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57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 Narrow" pitchFamily="34" charset="0"/>
              </a:rPr>
              <a:t>Действующие лица: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 Narrow" pitchFamily="34" charset="0"/>
              </a:rPr>
              <a:t>Руслан </a:t>
            </a:r>
            <a:r>
              <a:rPr lang="ru-RU" dirty="0">
                <a:latin typeface="Arial Narrow" pitchFamily="34" charset="0"/>
              </a:rPr>
              <a:t>— киевский витязь, жених Людмилы (баритон)</a:t>
            </a:r>
          </a:p>
          <a:p>
            <a:r>
              <a:rPr lang="ru-RU" dirty="0">
                <a:latin typeface="Arial Narrow" pitchFamily="34" charset="0"/>
              </a:rPr>
              <a:t>Людмила — дочь Светозара (сопрано)</a:t>
            </a:r>
          </a:p>
          <a:p>
            <a:r>
              <a:rPr lang="ru-RU" dirty="0">
                <a:latin typeface="Arial Narrow" pitchFamily="34" charset="0"/>
              </a:rPr>
              <a:t>Светозар — великий князь Киевский, отец Людмилы (бас)</a:t>
            </a:r>
          </a:p>
          <a:p>
            <a:r>
              <a:rPr lang="ru-RU" dirty="0" err="1">
                <a:latin typeface="Arial Narrow" pitchFamily="34" charset="0"/>
              </a:rPr>
              <a:t>Фарлаф</a:t>
            </a:r>
            <a:r>
              <a:rPr lang="ru-RU" dirty="0">
                <a:latin typeface="Arial Narrow" pitchFamily="34" charset="0"/>
              </a:rPr>
              <a:t> — витязь варяжский (бас) 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Ратмир </a:t>
            </a:r>
            <a:r>
              <a:rPr lang="ru-RU" dirty="0">
                <a:latin typeface="Arial Narrow" pitchFamily="34" charset="0"/>
              </a:rPr>
              <a:t>— витязь хазарский (контральто)</a:t>
            </a:r>
          </a:p>
          <a:p>
            <a:r>
              <a:rPr lang="ru-RU" dirty="0" err="1">
                <a:latin typeface="Arial Narrow" pitchFamily="34" charset="0"/>
              </a:rPr>
              <a:t>Наина</a:t>
            </a:r>
            <a:r>
              <a:rPr lang="ru-RU" dirty="0">
                <a:latin typeface="Arial Narrow" pitchFamily="34" charset="0"/>
              </a:rPr>
              <a:t> — злая волшебница (</a:t>
            </a:r>
            <a:r>
              <a:rPr lang="ru-RU" dirty="0" smtClean="0">
                <a:latin typeface="Arial Narrow" pitchFamily="34" charset="0"/>
              </a:rPr>
              <a:t>меццо-сопрано</a:t>
            </a:r>
            <a:r>
              <a:rPr lang="ru-RU" dirty="0">
                <a:latin typeface="Arial Narrow" pitchFamily="34" charset="0"/>
              </a:rPr>
              <a:t>)</a:t>
            </a:r>
          </a:p>
          <a:p>
            <a:r>
              <a:rPr lang="ru-RU" dirty="0">
                <a:latin typeface="Arial Narrow" pitchFamily="34" charset="0"/>
              </a:rPr>
              <a:t>Баян — древнерусский певец-сказитель (тенор)</a:t>
            </a:r>
          </a:p>
          <a:p>
            <a:r>
              <a:rPr lang="ru-RU" dirty="0">
                <a:latin typeface="Arial Narrow" pitchFamily="34" charset="0"/>
              </a:rPr>
              <a:t>Финн — добрый волшебник (тенор)</a:t>
            </a:r>
          </a:p>
          <a:p>
            <a:r>
              <a:rPr lang="ru-RU" dirty="0" err="1">
                <a:latin typeface="Arial Narrow" pitchFamily="34" charset="0"/>
              </a:rPr>
              <a:t>Горислава</a:t>
            </a:r>
            <a:r>
              <a:rPr lang="ru-RU" dirty="0">
                <a:latin typeface="Arial Narrow" pitchFamily="34" charset="0"/>
              </a:rPr>
              <a:t> — подруга Ратмира</a:t>
            </a:r>
          </a:p>
          <a:p>
            <a:r>
              <a:rPr lang="ru-RU" dirty="0">
                <a:latin typeface="Arial Narrow" pitchFamily="34" charset="0"/>
              </a:rPr>
              <a:t>Черномор — злой волшебник (вокальной партии нет</a:t>
            </a:r>
            <a:r>
              <a:rPr lang="ru-RU" dirty="0" smtClean="0">
                <a:latin typeface="Arial Narrow" pitchFamily="34" charset="0"/>
              </a:rPr>
              <a:t>)</a:t>
            </a:r>
          </a:p>
          <a:p>
            <a:r>
              <a:rPr lang="ru-RU" dirty="0" smtClean="0">
                <a:latin typeface="Arial Narrow" pitchFamily="34" charset="0"/>
              </a:rPr>
              <a:t>Голова – хранитель мертвого поля (хор басов)</a:t>
            </a:r>
            <a:endParaRPr lang="ru-RU" dirty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790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Увертюра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Строится на темах оперы и выражает ее главную, основную идею – победу светлых сил над миром зла.</a:t>
            </a:r>
          </a:p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Музыка увертюры – стремительная и ликующая, содержит основные образы оперы – мужественную героику, радость любви, таинственную сказочность.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62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1 действие (Свадебный пир)</a:t>
            </a:r>
            <a:endParaRPr lang="ru-RU" sz="3600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12776"/>
            <a:ext cx="3744416" cy="520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9145" y="2996952"/>
            <a:ext cx="4924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Две песни Баяна – </a:t>
            </a:r>
            <a:endParaRPr lang="ru-RU" sz="3200" dirty="0" smtClean="0">
              <a:latin typeface="Arial Narrow" pitchFamily="34" charset="0"/>
            </a:endParaRPr>
          </a:p>
          <a:p>
            <a:r>
              <a:rPr lang="ru-RU" sz="3200" dirty="0" smtClean="0">
                <a:latin typeface="Arial Narrow" pitchFamily="34" charset="0"/>
              </a:rPr>
              <a:t>«</a:t>
            </a:r>
            <a:r>
              <a:rPr lang="ru-RU" sz="3200" dirty="0">
                <a:latin typeface="Arial Narrow" pitchFamily="34" charset="0"/>
              </a:rPr>
              <a:t>Дела давно минувших дней</a:t>
            </a:r>
            <a:r>
              <a:rPr lang="ru-RU" sz="3200" dirty="0" smtClean="0">
                <a:latin typeface="Arial Narrow" pitchFamily="34" charset="0"/>
              </a:rPr>
              <a:t>» </a:t>
            </a:r>
          </a:p>
          <a:p>
            <a:r>
              <a:rPr lang="ru-RU" sz="3200" dirty="0" smtClean="0">
                <a:latin typeface="Arial Narrow" pitchFamily="34" charset="0"/>
              </a:rPr>
              <a:t>«</a:t>
            </a:r>
            <a:r>
              <a:rPr lang="ru-RU" sz="3200" dirty="0">
                <a:latin typeface="Arial Narrow" pitchFamily="34" charset="0"/>
              </a:rPr>
              <a:t>Есть пустынный край»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619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916832"/>
            <a:ext cx="6624736" cy="458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57356" y="500042"/>
            <a:ext cx="5493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Каватина Людмилы </a:t>
            </a:r>
          </a:p>
          <a:p>
            <a:pPr algn="ctr"/>
            <a:r>
              <a:rPr lang="ru-RU" sz="3200" dirty="0" smtClean="0">
                <a:latin typeface="Arial Narrow" pitchFamily="34" charset="0"/>
              </a:rPr>
              <a:t>«Грустно мне, родитель дорогой»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2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764704"/>
            <a:ext cx="4223792" cy="561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66482" y="2276872"/>
            <a:ext cx="39020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Сцена похищения </a:t>
            </a:r>
          </a:p>
          <a:p>
            <a:r>
              <a:rPr lang="ru-RU" sz="3200" dirty="0" smtClean="0">
                <a:latin typeface="Arial Narrow" pitchFamily="34" charset="0"/>
              </a:rPr>
              <a:t>Людмилы</a:t>
            </a:r>
          </a:p>
          <a:p>
            <a:endParaRPr lang="ru-RU" sz="3200" dirty="0" smtClean="0">
              <a:latin typeface="Arial Narrow" pitchFamily="34" charset="0"/>
            </a:endParaRPr>
          </a:p>
          <a:p>
            <a:r>
              <a:rPr lang="ru-RU" sz="3200" dirty="0" smtClean="0">
                <a:latin typeface="Arial Narrow" pitchFamily="34" charset="0"/>
              </a:rPr>
              <a:t>Квартет «Какое чудное </a:t>
            </a:r>
          </a:p>
          <a:p>
            <a:r>
              <a:rPr lang="ru-RU" sz="3200" dirty="0" smtClean="0">
                <a:latin typeface="Arial Narrow" pitchFamily="34" charset="0"/>
              </a:rPr>
              <a:t>мгновенье» (канон)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331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2 действие 2 </a:t>
            </a:r>
            <a:r>
              <a:rPr lang="ru-RU" sz="3600" dirty="0" smtClean="0">
                <a:latin typeface="Arial Narrow" pitchFamily="34" charset="0"/>
              </a:rPr>
              <a:t>картина (Пустынная </a:t>
            </a:r>
            <a:r>
              <a:rPr lang="ru-RU" sz="3600" dirty="0" smtClean="0">
                <a:latin typeface="Arial Narrow" pitchFamily="34" charset="0"/>
              </a:rPr>
              <a:t>местность)</a:t>
            </a:r>
            <a:endParaRPr lang="ru-RU" sz="3600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12776"/>
            <a:ext cx="3672408" cy="500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7983" y="2636912"/>
            <a:ext cx="42979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Сцена </a:t>
            </a:r>
            <a:r>
              <a:rPr lang="ru-RU" sz="3200" dirty="0" err="1" smtClean="0">
                <a:latin typeface="Arial Narrow" pitchFamily="34" charset="0"/>
              </a:rPr>
              <a:t>Фарлафа</a:t>
            </a:r>
            <a:r>
              <a:rPr lang="ru-RU" sz="3200" dirty="0" smtClean="0">
                <a:latin typeface="Arial Narrow" pitchFamily="34" charset="0"/>
              </a:rPr>
              <a:t> и </a:t>
            </a:r>
            <a:r>
              <a:rPr lang="ru-RU" sz="3200" dirty="0" err="1" smtClean="0">
                <a:latin typeface="Arial Narrow" pitchFamily="34" charset="0"/>
              </a:rPr>
              <a:t>Наины</a:t>
            </a:r>
            <a:endParaRPr lang="ru-RU" sz="3200" dirty="0" smtClean="0">
              <a:latin typeface="Arial Narrow" pitchFamily="34" charset="0"/>
            </a:endParaRPr>
          </a:p>
          <a:p>
            <a:endParaRPr lang="ru-RU" sz="3200" dirty="0">
              <a:latin typeface="Arial Narrow" pitchFamily="34" charset="0"/>
            </a:endParaRPr>
          </a:p>
          <a:p>
            <a:r>
              <a:rPr lang="ru-RU" sz="3200" dirty="0" smtClean="0">
                <a:latin typeface="Arial Narrow" pitchFamily="34" charset="0"/>
              </a:rPr>
              <a:t>Ария /рондо/ </a:t>
            </a:r>
            <a:r>
              <a:rPr lang="ru-RU" sz="3200" dirty="0" err="1" smtClean="0">
                <a:latin typeface="Arial Narrow" pitchFamily="34" charset="0"/>
              </a:rPr>
              <a:t>Фарлафа</a:t>
            </a:r>
            <a:endParaRPr lang="ru-RU" sz="3200" dirty="0" smtClean="0">
              <a:latin typeface="Arial Narrow" pitchFamily="34" charset="0"/>
            </a:endParaRPr>
          </a:p>
          <a:p>
            <a:r>
              <a:rPr lang="ru-RU" sz="3200" dirty="0" smtClean="0">
                <a:latin typeface="Arial Narrow" pitchFamily="34" charset="0"/>
              </a:rPr>
              <a:t>«Близок уж час торжества</a:t>
            </a:r>
          </a:p>
          <a:p>
            <a:r>
              <a:rPr lang="ru-RU" sz="3200" dirty="0" smtClean="0">
                <a:latin typeface="Arial Narrow" pitchFamily="34" charset="0"/>
              </a:rPr>
              <a:t>моего»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78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 Narrow" pitchFamily="34" charset="0"/>
              </a:rPr>
              <a:t>«Трудно найти в нашей стране человека, который бы не знал и не любил замечательные произведения великого русского поэта Александра Сергеевича Пушкина. </a:t>
            </a:r>
            <a:endParaRPr lang="ru-RU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Ещё </a:t>
            </a:r>
            <a:r>
              <a:rPr lang="ru-RU" dirty="0">
                <a:latin typeface="Arial Narrow" pitchFamily="34" charset="0"/>
              </a:rPr>
              <a:t>при жизни его называли «солнцем русской поэзии», писал Константин Паустовский.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2 действие 3 </a:t>
            </a:r>
            <a:r>
              <a:rPr lang="ru-RU" sz="3600" dirty="0" smtClean="0">
                <a:latin typeface="Arial Narrow" pitchFamily="34" charset="0"/>
              </a:rPr>
              <a:t>картина (Поле </a:t>
            </a:r>
            <a:r>
              <a:rPr lang="ru-RU" sz="3600" dirty="0" smtClean="0">
                <a:latin typeface="Arial Narrow" pitchFamily="34" charset="0"/>
              </a:rPr>
              <a:t>боя)</a:t>
            </a:r>
            <a:endParaRPr lang="ru-RU" sz="3600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99239"/>
            <a:ext cx="3672408" cy="5099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99992" y="2636912"/>
            <a:ext cx="45143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Монолог Руслана</a:t>
            </a:r>
          </a:p>
          <a:p>
            <a:r>
              <a:rPr lang="ru-RU" sz="3200" dirty="0" smtClean="0">
                <a:latin typeface="Arial Narrow" pitchFamily="34" charset="0"/>
              </a:rPr>
              <a:t>«О поле, поле, кто тебя </a:t>
            </a:r>
          </a:p>
          <a:p>
            <a:r>
              <a:rPr lang="ru-RU" sz="3200" dirty="0" smtClean="0">
                <a:latin typeface="Arial Narrow" pitchFamily="34" charset="0"/>
              </a:rPr>
              <a:t>усеял мертвыми костями?»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381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3 действие </a:t>
            </a:r>
            <a:r>
              <a:rPr lang="ru-RU" sz="3600" dirty="0" smtClean="0">
                <a:latin typeface="Arial Narrow" pitchFamily="34" charset="0"/>
              </a:rPr>
              <a:t>(</a:t>
            </a:r>
            <a:r>
              <a:rPr lang="ru-RU" sz="3600" dirty="0" smtClean="0">
                <a:latin typeface="Arial Narrow" pitchFamily="34" charset="0"/>
              </a:rPr>
              <a:t>Волшебный замок </a:t>
            </a:r>
            <a:r>
              <a:rPr lang="ru-RU" sz="3600" dirty="0" err="1" smtClean="0">
                <a:latin typeface="Arial Narrow" pitchFamily="34" charset="0"/>
              </a:rPr>
              <a:t>Наины</a:t>
            </a:r>
            <a:r>
              <a:rPr lang="ru-RU" sz="3600" dirty="0" smtClean="0">
                <a:latin typeface="Arial Narrow" pitchFamily="34" charset="0"/>
              </a:rPr>
              <a:t>)</a:t>
            </a:r>
            <a:endParaRPr lang="ru-RU" sz="3600" dirty="0">
              <a:latin typeface="Arial Narrow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492896"/>
            <a:ext cx="6120680" cy="4082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1500174"/>
            <a:ext cx="7980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Персидский хор «Ложится в поле мрак ночной…»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676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4 действие </a:t>
            </a:r>
            <a:r>
              <a:rPr lang="ru-RU" sz="3600" dirty="0" smtClean="0">
                <a:latin typeface="Arial Narrow" pitchFamily="34" charset="0"/>
              </a:rPr>
              <a:t>(</a:t>
            </a:r>
            <a:r>
              <a:rPr lang="ru-RU" sz="3600" dirty="0" smtClean="0">
                <a:latin typeface="Arial Narrow" pitchFamily="34" charset="0"/>
              </a:rPr>
              <a:t>Волшебные сады Черномора)</a:t>
            </a:r>
            <a:endParaRPr lang="ru-RU" sz="3600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72816"/>
            <a:ext cx="3456384" cy="479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3140968"/>
            <a:ext cx="43540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Ария Людмилы </a:t>
            </a:r>
          </a:p>
          <a:p>
            <a:r>
              <a:rPr lang="ru-RU" sz="3200" dirty="0" smtClean="0">
                <a:latin typeface="Arial Narrow" pitchFamily="34" charset="0"/>
              </a:rPr>
              <a:t>«Ах ты, доля, долюшка…»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17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836712"/>
            <a:ext cx="3625675" cy="540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2420888"/>
            <a:ext cx="34339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Марш Черномора </a:t>
            </a:r>
          </a:p>
          <a:p>
            <a:endParaRPr lang="ru-RU" sz="3200" dirty="0">
              <a:latin typeface="Arial Narrow" pitchFamily="34" charset="0"/>
            </a:endParaRPr>
          </a:p>
          <a:p>
            <a:r>
              <a:rPr lang="ru-RU" sz="3200" dirty="0" smtClean="0">
                <a:latin typeface="Arial Narrow" pitchFamily="34" charset="0"/>
              </a:rPr>
              <a:t>Восточные танцы</a:t>
            </a:r>
          </a:p>
          <a:p>
            <a:r>
              <a:rPr lang="ru-RU" sz="3200" dirty="0" smtClean="0">
                <a:latin typeface="Arial Narrow" pitchFamily="34" charset="0"/>
              </a:rPr>
              <a:t>(турецкий, арабский,</a:t>
            </a:r>
          </a:p>
          <a:p>
            <a:r>
              <a:rPr lang="ru-RU" sz="3200" dirty="0" smtClean="0">
                <a:latin typeface="Arial Narrow" pitchFamily="34" charset="0"/>
              </a:rPr>
              <a:t>лезгинка)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547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5 действие 2 </a:t>
            </a:r>
            <a:r>
              <a:rPr lang="ru-RU" sz="3600" dirty="0" smtClean="0">
                <a:latin typeface="Arial Narrow" pitchFamily="34" charset="0"/>
              </a:rPr>
              <a:t>картина (Хоромы </a:t>
            </a:r>
            <a:r>
              <a:rPr lang="ru-RU" sz="3600" dirty="0" smtClean="0">
                <a:latin typeface="Arial Narrow" pitchFamily="34" charset="0"/>
              </a:rPr>
              <a:t>Светозара в Киеве)</a:t>
            </a:r>
            <a:endParaRPr lang="ru-RU" sz="3600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2714620"/>
            <a:ext cx="6971198" cy="392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1428736"/>
            <a:ext cx="5824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Хор народа «Ах ты, свет-Людмила»</a:t>
            </a:r>
          </a:p>
          <a:p>
            <a:pPr algn="ctr"/>
            <a:r>
              <a:rPr lang="ru-RU" sz="3200" dirty="0" smtClean="0">
                <a:latin typeface="Arial Narrow" pitchFamily="34" charset="0"/>
              </a:rPr>
              <a:t>Заключительный хор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484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Домашнее задание: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 Narrow" pitchFamily="34" charset="0"/>
              </a:rPr>
              <a:t>Прочитать и запомнить с.1-24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 Narrow" pitchFamily="34" charset="0"/>
              </a:rPr>
              <a:t>Переписать в тетрадь с. 10, 11, 12, 14-24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 Narrow" pitchFamily="34" charset="0"/>
              </a:rPr>
              <a:t>Устно ответить на вопросы</a:t>
            </a:r>
          </a:p>
          <a:p>
            <a:r>
              <a:rPr lang="ru-RU" dirty="0" smtClean="0">
                <a:latin typeface="Arial Narrow" pitchFamily="34" charset="0"/>
              </a:rPr>
              <a:t>На сюжет какого поэта написана опера «Руслан и Людмила»?</a:t>
            </a:r>
          </a:p>
          <a:p>
            <a:r>
              <a:rPr lang="ru-RU" dirty="0" smtClean="0">
                <a:latin typeface="Arial Narrow" pitchFamily="34" charset="0"/>
              </a:rPr>
              <a:t>Кто является авторами либретто?</a:t>
            </a:r>
          </a:p>
          <a:p>
            <a:r>
              <a:rPr lang="ru-RU" dirty="0" smtClean="0">
                <a:latin typeface="Arial Narrow" pitchFamily="34" charset="0"/>
              </a:rPr>
              <a:t>В каком году состоялась премьера оперы?</a:t>
            </a:r>
          </a:p>
          <a:p>
            <a:r>
              <a:rPr lang="ru-RU" dirty="0" smtClean="0">
                <a:latin typeface="Arial Narrow" pitchFamily="34" charset="0"/>
              </a:rPr>
              <a:t>Какая главная идея оперы?</a:t>
            </a:r>
          </a:p>
          <a:p>
            <a:r>
              <a:rPr lang="ru-RU" dirty="0" smtClean="0">
                <a:latin typeface="Arial Narrow" pitchFamily="34" charset="0"/>
              </a:rPr>
              <a:t>Сколько действий в опере?</a:t>
            </a:r>
          </a:p>
          <a:p>
            <a:pPr marL="514350" indent="-514350">
              <a:buAutoNum type="arabicPeriod"/>
            </a:pP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313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 Narrow" pitchFamily="34" charset="0"/>
              </a:rPr>
              <a:t>Где происходит 4 действие оперы?</a:t>
            </a:r>
          </a:p>
          <a:p>
            <a:r>
              <a:rPr lang="ru-RU" dirty="0" smtClean="0">
                <a:latin typeface="Arial Narrow" pitchFamily="34" charset="0"/>
              </a:rPr>
              <a:t>В каком действии представлены восточные танцы?</a:t>
            </a:r>
          </a:p>
          <a:p>
            <a:r>
              <a:rPr lang="ru-RU" dirty="0" smtClean="0">
                <a:latin typeface="Arial Narrow" pitchFamily="34" charset="0"/>
              </a:rPr>
              <a:t>У какого персонажа нет вокальной партии?</a:t>
            </a:r>
          </a:p>
          <a:p>
            <a:r>
              <a:rPr lang="ru-RU" dirty="0" smtClean="0">
                <a:latin typeface="Arial Narrow" pitchFamily="34" charset="0"/>
              </a:rPr>
              <a:t>Как зовут исполнителя на гуслях?</a:t>
            </a:r>
          </a:p>
          <a:p>
            <a:r>
              <a:rPr lang="ru-RU" dirty="0" smtClean="0">
                <a:latin typeface="Arial Narrow" pitchFamily="34" charset="0"/>
              </a:rPr>
              <a:t>Какой тембр голоса у Людмилы?</a:t>
            </a:r>
          </a:p>
          <a:p>
            <a:r>
              <a:rPr lang="ru-RU" dirty="0" smtClean="0">
                <a:latin typeface="Arial Narrow" pitchFamily="34" charset="0"/>
              </a:rPr>
              <a:t>Форма арии </a:t>
            </a:r>
            <a:r>
              <a:rPr lang="ru-RU" dirty="0" err="1" smtClean="0">
                <a:latin typeface="Arial Narrow" pitchFamily="34" charset="0"/>
              </a:rPr>
              <a:t>Фарлафа</a:t>
            </a:r>
            <a:r>
              <a:rPr lang="ru-RU" dirty="0" smtClean="0">
                <a:latin typeface="Arial Narrow" pitchFamily="34" charset="0"/>
              </a:rPr>
              <a:t>?</a:t>
            </a:r>
          </a:p>
          <a:p>
            <a:r>
              <a:rPr lang="ru-RU" dirty="0" smtClean="0">
                <a:latin typeface="Arial Narrow" pitchFamily="34" charset="0"/>
              </a:rPr>
              <a:t>Сколько лет исполняется А.С Пушкину в 2024 году?</a:t>
            </a:r>
          </a:p>
          <a:p>
            <a:r>
              <a:rPr lang="ru-RU" dirty="0">
                <a:latin typeface="Arial Narrow" pitchFamily="34" charset="0"/>
              </a:rPr>
              <a:t>Сколько лет исполняется </a:t>
            </a:r>
            <a:r>
              <a:rPr lang="ru-RU" dirty="0" err="1" smtClean="0">
                <a:latin typeface="Arial Narrow" pitchFamily="34" charset="0"/>
              </a:rPr>
              <a:t>М.И.Глинке</a:t>
            </a:r>
            <a:r>
              <a:rPr lang="ru-RU" dirty="0" smtClean="0">
                <a:latin typeface="Arial Narrow" pitchFamily="34" charset="0"/>
              </a:rPr>
              <a:t> в </a:t>
            </a:r>
            <a:r>
              <a:rPr lang="ru-RU" dirty="0">
                <a:latin typeface="Arial Narrow" pitchFamily="34" charset="0"/>
              </a:rPr>
              <a:t>2024 году?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286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Arial Narrow" pitchFamily="34" charset="0"/>
              </a:rPr>
              <a:t>Александр Сергеевич Пушкин (1799-1837) – великий русский поэт, прозаик, драматург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68015"/>
            <a:ext cx="3598833" cy="488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27984" y="2348880"/>
            <a:ext cx="414889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>
                <a:latin typeface="Arial Narrow" pitchFamily="34" charset="0"/>
              </a:rPr>
              <a:t>А. С. Пушкин писал </a:t>
            </a:r>
            <a:endParaRPr lang="ru-RU" sz="3200" dirty="0" smtClean="0">
              <a:latin typeface="Arial Narrow" pitchFamily="34" charset="0"/>
            </a:endParaRPr>
          </a:p>
          <a:p>
            <a:pPr algn="just"/>
            <a:r>
              <a:rPr lang="ru-RU" sz="3200" dirty="0" smtClean="0">
                <a:latin typeface="Arial Narrow" pitchFamily="34" charset="0"/>
              </a:rPr>
              <a:t>стихотворения</a:t>
            </a:r>
            <a:r>
              <a:rPr lang="ru-RU" sz="3200" dirty="0">
                <a:latin typeface="Arial Narrow" pitchFamily="34" charset="0"/>
              </a:rPr>
              <a:t>, </a:t>
            </a:r>
            <a:endParaRPr lang="ru-RU" sz="3200" dirty="0" smtClean="0">
              <a:latin typeface="Arial Narrow" pitchFamily="34" charset="0"/>
            </a:endParaRPr>
          </a:p>
          <a:p>
            <a:pPr algn="just"/>
            <a:r>
              <a:rPr lang="ru-RU" sz="3200" dirty="0" smtClean="0">
                <a:latin typeface="Arial Narrow" pitchFamily="34" charset="0"/>
              </a:rPr>
              <a:t>романы</a:t>
            </a:r>
            <a:r>
              <a:rPr lang="ru-RU" sz="3200" dirty="0">
                <a:latin typeface="Arial Narrow" pitchFamily="34" charset="0"/>
              </a:rPr>
              <a:t>, повести, поэмы</a:t>
            </a:r>
            <a:r>
              <a:rPr lang="ru-RU" sz="3200" dirty="0" smtClean="0">
                <a:latin typeface="Arial Narrow" pitchFamily="34" charset="0"/>
              </a:rPr>
              <a:t>,</a:t>
            </a:r>
          </a:p>
          <a:p>
            <a:pPr algn="just"/>
            <a:r>
              <a:rPr lang="ru-RU" sz="3200" dirty="0" smtClean="0">
                <a:latin typeface="Arial Narrow" pitchFamily="34" charset="0"/>
              </a:rPr>
              <a:t>сказки</a:t>
            </a:r>
            <a:r>
              <a:rPr lang="ru-RU" sz="3200" dirty="0">
                <a:latin typeface="Arial Narrow" pitchFamily="34" charset="0"/>
              </a:rPr>
              <a:t>, драматические </a:t>
            </a:r>
            <a:endParaRPr lang="ru-RU" sz="3200" dirty="0" smtClean="0">
              <a:latin typeface="Arial Narrow" pitchFamily="34" charset="0"/>
            </a:endParaRPr>
          </a:p>
          <a:p>
            <a:pPr algn="just"/>
            <a:r>
              <a:rPr lang="ru-RU" sz="3200" dirty="0" smtClean="0">
                <a:latin typeface="Arial Narrow" pitchFamily="34" charset="0"/>
              </a:rPr>
              <a:t>произведения</a:t>
            </a:r>
            <a:r>
              <a:rPr lang="ru-RU" sz="3200" dirty="0">
                <a:latin typeface="Arial Narrow" pitchFamily="34" charset="0"/>
              </a:rPr>
              <a:t>, </a:t>
            </a:r>
            <a:r>
              <a:rPr lang="ru-RU" sz="3200" dirty="0" smtClean="0">
                <a:latin typeface="Arial Narrow" pitchFamily="34" charset="0"/>
              </a:rPr>
              <a:t>сонеты </a:t>
            </a:r>
            <a:r>
              <a:rPr lang="ru-RU" sz="3200" dirty="0">
                <a:latin typeface="Arial Narrow" pitchFamily="34" charset="0"/>
              </a:rPr>
              <a:t>и </a:t>
            </a:r>
            <a:endParaRPr lang="ru-RU" sz="3200" dirty="0" smtClean="0">
              <a:latin typeface="Arial Narrow" pitchFamily="34" charset="0"/>
            </a:endParaRPr>
          </a:p>
          <a:p>
            <a:pPr algn="just"/>
            <a:r>
              <a:rPr lang="ru-RU" sz="3200" dirty="0" smtClean="0">
                <a:latin typeface="Arial Narrow" pitchFamily="34" charset="0"/>
              </a:rPr>
              <a:t>послания</a:t>
            </a:r>
            <a:r>
              <a:rPr lang="ru-RU" sz="3200" dirty="0">
                <a:latin typeface="Arial Narrow" pitchFamily="34" charset="0"/>
              </a:rPr>
              <a:t>.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7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857232"/>
            <a:ext cx="8280920" cy="50405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dirty="0">
                <a:latin typeface="Arial Narrow" pitchFamily="34" charset="0"/>
              </a:rPr>
              <a:t>«Пушкин перенёс в свои сказки чудесные и живые образы народной фантазии: золотую рыбку, царевну Лебедь, Черномора и морских богатырей, золотого петушка и </a:t>
            </a:r>
            <a:r>
              <a:rPr lang="ru-RU" sz="3800" dirty="0" smtClean="0">
                <a:latin typeface="Arial Narrow" pitchFamily="34" charset="0"/>
              </a:rPr>
              <a:t>затейницу-белку.</a:t>
            </a:r>
          </a:p>
          <a:p>
            <a:pPr marL="0" indent="0" algn="ctr">
              <a:buNone/>
            </a:pPr>
            <a:r>
              <a:rPr lang="ru-RU" sz="3800" dirty="0" smtClean="0">
                <a:latin typeface="Arial Narrow" pitchFamily="34" charset="0"/>
              </a:rPr>
              <a:t>И </a:t>
            </a:r>
            <a:r>
              <a:rPr lang="ru-RU" sz="3800" dirty="0">
                <a:latin typeface="Arial Narrow" pitchFamily="34" charset="0"/>
              </a:rPr>
              <a:t>вместе с народом в своих сказках Пушкин жестоко высмеял и осудил глуповатых и злых царей, жадных попов, хитрых и невежественных </a:t>
            </a:r>
            <a:r>
              <a:rPr lang="ru-RU" sz="3800" dirty="0" smtClean="0">
                <a:latin typeface="Arial Narrow" pitchFamily="34" charset="0"/>
              </a:rPr>
              <a:t>бояр.</a:t>
            </a:r>
          </a:p>
          <a:p>
            <a:pPr marL="0" indent="0" algn="ctr">
              <a:buNone/>
            </a:pPr>
            <a:r>
              <a:rPr lang="ru-RU" sz="3800" dirty="0" smtClean="0">
                <a:latin typeface="Arial Narrow" pitchFamily="34" charset="0"/>
              </a:rPr>
              <a:t>Каждый</a:t>
            </a:r>
            <a:r>
              <a:rPr lang="ru-RU" sz="3800" dirty="0">
                <a:latin typeface="Arial Narrow" pitchFamily="34" charset="0"/>
              </a:rPr>
              <a:t>, кто прочтёт сказки впервые, будет счастлив этим, а кто станет перечитывать их, будет счастлив вдвойне», отмечал Константин Паустовский.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247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latin typeface="Arial Narrow" pitchFamily="34" charset="0"/>
              </a:rPr>
              <a:t>А.С.Пушкину</a:t>
            </a:r>
            <a:r>
              <a:rPr lang="ru-RU" sz="4000" dirty="0" smtClean="0">
                <a:latin typeface="Arial Narrow" pitchFamily="34" charset="0"/>
              </a:rPr>
              <a:t> - 225 лет!</a:t>
            </a:r>
            <a:endParaRPr lang="ru-RU" sz="4000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28800"/>
            <a:ext cx="8499784" cy="478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9271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Arial Narrow" pitchFamily="34" charset="0"/>
              </a:rPr>
              <a:t>М.И.Глинке</a:t>
            </a:r>
            <a:r>
              <a:rPr lang="ru-RU" sz="3200" dirty="0" smtClean="0">
                <a:latin typeface="Arial Narrow" pitchFamily="34" charset="0"/>
              </a:rPr>
              <a:t> – основоположнику русской </a:t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dirty="0" smtClean="0">
                <a:latin typeface="Arial Narrow" pitchFamily="34" charset="0"/>
              </a:rPr>
              <a:t>классической </a:t>
            </a:r>
            <a:r>
              <a:rPr lang="ru-RU" sz="3200" dirty="0">
                <a:latin typeface="Arial Narrow" pitchFamily="34" charset="0"/>
              </a:rPr>
              <a:t>музыки - 220 лет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7874260" cy="492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7636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latin typeface="Arial Narrow" pitchFamily="34" charset="0"/>
              </a:rPr>
              <a:t>Пушкин и Глинка были знакомы лично. </a:t>
            </a:r>
          </a:p>
          <a:p>
            <a:pPr marL="0" indent="0" algn="ctr">
              <a:buNone/>
            </a:pPr>
            <a:r>
              <a:rPr lang="ru-RU" dirty="0">
                <a:latin typeface="Arial Narrow" pitchFamily="34" charset="0"/>
              </a:rPr>
              <a:t>Их первая встреча произошла в юные годы будущего композитора, во время его учебы в Благородном пансионе. </a:t>
            </a:r>
            <a:endParaRPr lang="ru-RU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В </a:t>
            </a:r>
            <a:r>
              <a:rPr lang="ru-RU" dirty="0">
                <a:latin typeface="Arial Narrow" pitchFamily="34" charset="0"/>
              </a:rPr>
              <a:t>своих Записках Глинка вспоминал: </a:t>
            </a:r>
            <a:endParaRPr lang="ru-RU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«</a:t>
            </a:r>
            <a:r>
              <a:rPr lang="ru-RU" dirty="0">
                <a:latin typeface="Arial Narrow" pitchFamily="34" charset="0"/>
              </a:rPr>
              <a:t>Летом 1828 года я часто встречался с известнейшим поэтом нашим Александром Сергеевичем Пушкиным, который хаживал и прежде того к нам в пансион к брату своему, воспитывавшемуся со мною в пансионе, и пользовался его знакомством до самой его кончины».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836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 Narrow" pitchFamily="34" charset="0"/>
              </a:rPr>
              <a:t>«Пушкин русской музыки» – так называли Михаила Глинку </a:t>
            </a:r>
            <a:r>
              <a:rPr lang="ru-RU" sz="3200" dirty="0" smtClean="0">
                <a:latin typeface="Arial Narrow" pitchFamily="34" charset="0"/>
              </a:rPr>
              <a:t>современники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340768"/>
            <a:ext cx="7272808" cy="535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509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По поэме Пушкина </a:t>
            </a:r>
            <a:r>
              <a:rPr lang="ru-RU" dirty="0">
                <a:latin typeface="Arial Narrow" pitchFamily="34" charset="0"/>
              </a:rPr>
              <a:t>Глинка сочинил одноименную оперу «Руслан и Людмила», </a:t>
            </a:r>
            <a:r>
              <a:rPr lang="ru-RU" dirty="0" smtClean="0">
                <a:latin typeface="Arial Narrow" pitchFamily="34" charset="0"/>
              </a:rPr>
              <a:t>а на </a:t>
            </a:r>
            <a:r>
              <a:rPr lang="ru-RU" dirty="0">
                <a:latin typeface="Arial Narrow" pitchFamily="34" charset="0"/>
              </a:rPr>
              <a:t>стихи </a:t>
            </a:r>
            <a:r>
              <a:rPr lang="ru-RU" dirty="0" smtClean="0">
                <a:latin typeface="Arial Narrow" pitchFamily="34" charset="0"/>
              </a:rPr>
              <a:t>создал 10 </a:t>
            </a:r>
            <a:r>
              <a:rPr lang="ru-RU" dirty="0">
                <a:latin typeface="Arial Narrow" pitchFamily="34" charset="0"/>
              </a:rPr>
              <a:t>романсов</a:t>
            </a:r>
            <a:r>
              <a:rPr lang="ru-RU" dirty="0" smtClean="0">
                <a:latin typeface="Arial Narrow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Arial Narrow" pitchFamily="34" charset="0"/>
              </a:rPr>
              <a:t>Над поэмой «Руслан и Людмила» Пушкин работал в юношеские годы – с 1817 по 1820 год. Поэма полна не только героическими подвигами, но и множеством фантастических персонажей и чудесных превращений.</a:t>
            </a:r>
            <a:endParaRPr lang="ru-RU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054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848</Words>
  <Application>Microsoft Office PowerPoint</Application>
  <PresentationFormat>Экран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Образы Пушкина  в музыке  «Руслан и Людмила»</vt:lpstr>
      <vt:lpstr>Слайд 2</vt:lpstr>
      <vt:lpstr>Александр Сергеевич Пушкин (1799-1837) – великий русский поэт, прозаик, драматург</vt:lpstr>
      <vt:lpstr>Слайд 4</vt:lpstr>
      <vt:lpstr>А.С.Пушкину - 225 лет!</vt:lpstr>
      <vt:lpstr>М.И.Глинке – основоположнику русской  классической музыки - 220 лет </vt:lpstr>
      <vt:lpstr>Слайд 7</vt:lpstr>
      <vt:lpstr>«Пушкин русской музыки» – так называли Михаила Глинку современники</vt:lpstr>
      <vt:lpstr>Слайд 9</vt:lpstr>
      <vt:lpstr>М.И.Глинка опера «Руслан и Людмила» - «большая волшебная опера в 5 действиях»</vt:lpstr>
      <vt:lpstr>Слайд 11</vt:lpstr>
      <vt:lpstr>Слайд 12</vt:lpstr>
      <vt:lpstr>Слайд 13</vt:lpstr>
      <vt:lpstr>Действующие лица: </vt:lpstr>
      <vt:lpstr>Увертюра </vt:lpstr>
      <vt:lpstr>1 действие (Свадебный пир)</vt:lpstr>
      <vt:lpstr>Слайд 17</vt:lpstr>
      <vt:lpstr>Слайд 18</vt:lpstr>
      <vt:lpstr>2 действие 2 картина (Пустынная местность)</vt:lpstr>
      <vt:lpstr>2 действие 3 картина (Поле боя)</vt:lpstr>
      <vt:lpstr>3 действие (Волшебный замок Наины)</vt:lpstr>
      <vt:lpstr>4 действие (Волшебные сады Черномора)</vt:lpstr>
      <vt:lpstr>Слайд 23</vt:lpstr>
      <vt:lpstr>5 действие 2 картина (Хоромы Светозара в Киеве)</vt:lpstr>
      <vt:lpstr>Домашнее задание: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Образы Пушкина  в музыке  «Руслан и Людмила»</dc:title>
  <dc:creator>алексей алексей</dc:creator>
  <cp:lastModifiedBy>алексей алексей</cp:lastModifiedBy>
  <cp:revision>27</cp:revision>
  <dcterms:created xsi:type="dcterms:W3CDTF">2024-01-10T13:54:31Z</dcterms:created>
  <dcterms:modified xsi:type="dcterms:W3CDTF">2024-01-14T09:55:36Z</dcterms:modified>
</cp:coreProperties>
</file>